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54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3" r:id="rId15"/>
    <p:sldId id="381" r:id="rId16"/>
    <p:sldId id="38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7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6.png"/><Relationship Id="rId9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20543" y="2120740"/>
            <a:ext cx="63509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Inferences about means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11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One sample t-test for the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hypothesis, H0: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the conditions are met, this statistic follows a 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 with n-1 degrees of freedom. We use that model to obtain a P-value.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blipFill rotWithShape="0">
                <a:blip r:embed="rId6"/>
                <a:stretch>
                  <a:fillRect l="-421" t="-7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794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087" y="957575"/>
            <a:ext cx="9221826" cy="4918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96483" y="2810107"/>
            <a:ext cx="8999034" cy="27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23260" y="3214213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23260" y="4192859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6483" y="5249425"/>
            <a:ext cx="8999034" cy="626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2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01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One-sample t-test	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1680878" y="783607"/>
            <a:ext cx="9199981" cy="5681291"/>
            <a:chOff x="1828800" y="1034996"/>
            <a:chExt cx="9199981" cy="5681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034996"/>
              <a:ext cx="9013902" cy="22126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800" y="3252361"/>
              <a:ext cx="9199981" cy="3463926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1596483" y="1750550"/>
            <a:ext cx="8999034" cy="119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59162" y="2854248"/>
            <a:ext cx="8999034" cy="114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26504" y="5440069"/>
            <a:ext cx="8999034" cy="35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81351" y="5886804"/>
            <a:ext cx="8999034" cy="57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0109" y="3973573"/>
            <a:ext cx="8999034" cy="151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64098" y="3385543"/>
            <a:ext cx="5617707" cy="2417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1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698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Intervals and Significance tests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Built from the same calculations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Complementary ways of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Hypothesis tests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</a:t>
                </a: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confidence interval contains all the null hypothesis values we can’t reject with these data.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Both use the same standard error of the statistic as a ruler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except for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proportion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blipFill rotWithShape="0">
                <a:blip r:embed="rId6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077F4-C88F-5F42-928F-E2A9DEC5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50" y="902146"/>
            <a:ext cx="6538369" cy="3691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F973A7-5D95-744B-8597-7B1502A56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634" y="2689789"/>
            <a:ext cx="6739341" cy="3808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/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76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065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Choosing the Sample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before collecting data, we don’t know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addition, without knowing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can’t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use previous studies or run a pilot study.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*, we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instead, if our estimated sample size is 60 or more.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the target sample size is smaller than that, you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first, and then finding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replacing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correctly again. 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361" t="-3519" b="-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7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21: Inferences About Means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standard error,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the number of values that are free to vary after we estimate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1 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and confidence interval are built from the same calculations, and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value, while confidence intervals 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40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879451"/>
            <a:ext cx="918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20: Testing Hypotheses About Proportions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Hypothesis testing: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logic of jury trial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P-value: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for decision-making, but it should not be blinded. It’s context-dependent.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Many issues related to P-values: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“Small P value can make a hypothesis more plausible, but the difference may not be dramatic.”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Problems in misuses of P-value are just the tip of the iceberg.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not fool ourselves!</a:t>
            </a:r>
          </a:p>
        </p:txBody>
      </p:sp>
    </p:spTree>
    <p:extLst>
      <p:ext uri="{BB962C8B-B14F-4D97-AF65-F5344CB8AC3E}">
        <p14:creationId xmlns:p14="http://schemas.microsoft.com/office/powerpoint/2010/main" val="11787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6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Central Limit Theorem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can we know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?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s,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sample standard deviation based on data.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standard error: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Normal models for SE,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work for large sample sizes well.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people began to notice problems with smaller samples.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blipFill rotWithShape="0">
                <a:blip r:embed="rId6"/>
                <a:stretch>
                  <a:fillRect l="-398" t="-4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1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0276" y="3990777"/>
            <a:ext cx="3588657" cy="1966387"/>
            <a:chOff x="650276" y="3990777"/>
            <a:chExt cx="3588657" cy="1966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754931" y="4235306"/>
              <a:ext cx="11458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8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Gosset’s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12109"/>
            <a:ext cx="9189924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William S.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Gosset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(1876-1937)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327" y="1550507"/>
            <a:ext cx="1662814" cy="187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Chief Experimental Brewer for the Guinness Brewery in Dublin, Ireland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His sample sizes were very small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often 3 or 4.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 found that when he used the standard error,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as an estimate of the standard deviation of the mean, the shape of the sampling model changed.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Guinness Company did not allow their employees to publish, so he published the paper under the pseudonym, “Student”: thus,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blipFill rotWithShape="0">
                <a:blip r:embed="rId8"/>
                <a:stretch>
                  <a:fillRect l="-489" r="-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1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805" b="7725"/>
          <a:stretch/>
        </p:blipFill>
        <p:spPr>
          <a:xfrm>
            <a:off x="3537858" y="1494335"/>
            <a:ext cx="6215742" cy="3320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96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Degrees of freedom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Gosset’s sampling distribution model is always bell-shaped, but the tail was a little bit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heavier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with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small samples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This was related to a parameter, called degrees of freedom.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of values that are free to vary after we’ve estimated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we have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points, and then have estimated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degrees of freedom (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- 1.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blipFill rotWithShape="0">
                <a:blip r:embed="rId9"/>
                <a:stretch>
                  <a:fillRect l="-361" b="-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67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standard deviation is divided by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n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mr-IN" altLang="ko-KR" sz="2800" dirty="0">
                <a:latin typeface="Seravek" charset="0"/>
                <a:ea typeface="Seravek" charset="0"/>
                <a:cs typeface="Seravek" charset="0"/>
              </a:rPr>
              <a:t>–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1 (finally)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know the true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sample standard deviation is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mr-IN" altLang="ko-KR" b="0" i="1" smtClean="0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𝜇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Given that we don’t know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are using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instead.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the data value tend to be close to their own sample mean, not the population mean (i.e., degrees of freedom decreased).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our estimated standard deviation is always (systematically) smaller than the true standard deviation.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By dividing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n-1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(degrees of freedom) instead of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fix the bias (i.e., making the standard deviation larger).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sample size is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small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difference is much more important.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blipFill>
                <a:blip r:embed="rId6"/>
                <a:stretch>
                  <a:fillRect l="-375" r="-250"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5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36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see: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742" y="968108"/>
            <a:ext cx="3580896" cy="2192329"/>
            <a:chOff x="1846942" y="797931"/>
            <a:chExt cx="3580896" cy="21923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6942" y="1191815"/>
              <a:ext cx="2833914" cy="1798445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007991" y="797931"/>
              <a:ext cx="3419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err="1"/>
                <a:t>Gosset’s</a:t>
              </a:r>
              <a:r>
                <a:rPr kumimoji="1" lang="en-US" altLang="ko-KR" sz="1600" dirty="0"/>
                <a:t> simulation (sample </a:t>
              </a:r>
              <a:r>
                <a:rPr kumimoji="1" lang="en-US" altLang="ko-KR" sz="1600" i="1" dirty="0"/>
                <a:t>n</a:t>
              </a:r>
              <a:r>
                <a:rPr kumimoji="1" lang="en-US" altLang="ko-KR" sz="1600" dirty="0"/>
                <a:t> = 4)</a:t>
              </a:r>
              <a:endParaRPr kumimoji="1" lang="ko-KR" altLang="en-US" sz="1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63849" y="968108"/>
            <a:ext cx="6181338" cy="2192329"/>
            <a:chOff x="4863849" y="968108"/>
            <a:chExt cx="6181338" cy="21923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849" y="1363861"/>
              <a:ext cx="2318658" cy="1796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9861" y="1361992"/>
              <a:ext cx="2803092" cy="1796576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035829" y="968108"/>
              <a:ext cx="2146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/>
                <a:t>Computer simulation</a:t>
              </a:r>
              <a:endParaRPr kumimoji="1" lang="ko-KR" altLang="en-US" sz="1600" dirty="0"/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8204538" y="968108"/>
              <a:ext cx="2840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When </a:t>
              </a:r>
              <a:r>
                <a:rPr kumimoji="1" lang="en-US" altLang="ko-KR" sz="1600"/>
                <a:t>normal model is </a:t>
              </a:r>
              <a:r>
                <a:rPr kumimoji="1" lang="en-US" altLang="ko-KR" sz="1600" dirty="0"/>
                <a:t>used</a:t>
              </a:r>
              <a:endParaRPr kumimoji="1"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226629" y="3689188"/>
            <a:ext cx="3588657" cy="1966387"/>
            <a:chOff x="650276" y="3990777"/>
            <a:chExt cx="3588657" cy="196638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694037" y="4121411"/>
              <a:ext cx="1145867" cy="79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00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Confidence Interval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16491" y="7156346"/>
            <a:ext cx="10787424" cy="995948"/>
            <a:chOff x="1048511" y="1119124"/>
            <a:chExt cx="10787424" cy="995948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2757313" y="1363182"/>
              <a:ext cx="907862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Here,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 follows a Student’s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-model (i.e.,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-distribution) with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-1 degrees of freedom.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8511" y="1119124"/>
              <a:ext cx="1564060" cy="9959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749891" y="8405260"/>
            <a:ext cx="8705089" cy="701753"/>
            <a:chOff x="1581911" y="2368038"/>
            <a:chExt cx="8705089" cy="70175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1911" y="2368038"/>
              <a:ext cx="1792660" cy="701753"/>
            </a:xfrm>
            <a:prstGeom prst="rect">
              <a:avLst/>
            </a:prstGeom>
          </p:spPr>
        </p:pic>
        <p:sp>
          <p:nvSpPr>
            <p:cNvPr id="24" name="텍스트 상자 23"/>
            <p:cNvSpPr txBox="1"/>
            <p:nvPr/>
          </p:nvSpPr>
          <p:spPr>
            <a:xfrm>
              <a:off x="3161490" y="2401039"/>
              <a:ext cx="712551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 can be estimated with standard error.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상자 26"/>
              <p:cNvSpPr txBox="1"/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1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t model are unimodal, symmetric, and bell-shaped similar to the Normal.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the degrees of freedom increase,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look more and more like the Normal.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Assumptions and conditions: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Independence assumption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Normal population assumption: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won’t work for </a:t>
                </a:r>
              </a:p>
              <a:p>
                <a:pPr marL="1203325" lvl="2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small samples that are badly skewed.</a:t>
                </a:r>
              </a:p>
              <a:p>
                <a:pPr marL="12033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n &gt; 40 or 50, t methods are safe to use</a:t>
                </a:r>
              </a:p>
              <a:p>
                <a:pPr marL="889000" lvl="2" indent="314325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most of cases.</a:t>
                </a:r>
              </a:p>
            </p:txBody>
          </p:sp>
        </mc:Choice>
        <mc:Fallback xmlns=""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blipFill rotWithShape="0">
                <a:blip r:embed="rId9"/>
                <a:stretch>
                  <a:fillRect l="-419" b="-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559" y="3403943"/>
            <a:ext cx="5643385" cy="317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1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8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Interpreting Confidence Intervals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912109"/>
            <a:ext cx="10137275" cy="503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College students’ sleep hour: Mean = 6.64, 90% confidence interval [6.272 7.008]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say: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is about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not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individual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students.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90% of all students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sleep between 6.272 and 7.008 hours per night”.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“We are 90% confident that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a randomly selected student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 sleep between 6.272 and 7.008 hours per night”.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“The mean amount students sleep is 6.64 hours 90% of the time.”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doesn’t assume that true mean varies.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 say: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“90% of intervals that could be found in this way would cover the true value.”</a:t>
            </a:r>
          </a:p>
        </p:txBody>
      </p:sp>
    </p:spTree>
    <p:extLst>
      <p:ext uri="{BB962C8B-B14F-4D97-AF65-F5344CB8AC3E}">
        <p14:creationId xmlns:p14="http://schemas.microsoft.com/office/powerpoint/2010/main" val="95563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1479</Words>
  <Application>Microsoft Macintosh PowerPoint</Application>
  <PresentationFormat>와이드스크린</PresentationFormat>
  <Paragraphs>156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707</cp:revision>
  <dcterms:created xsi:type="dcterms:W3CDTF">2017-08-24T21:55:02Z</dcterms:created>
  <dcterms:modified xsi:type="dcterms:W3CDTF">2023-05-02T12:32:23Z</dcterms:modified>
</cp:coreProperties>
</file>